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33"/>
  </p:notesMasterIdLst>
  <p:handoutMasterIdLst>
    <p:handoutMasterId r:id="rId3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308" r:id="rId22"/>
    <p:sldId id="317" r:id="rId23"/>
    <p:sldId id="294" r:id="rId24"/>
    <p:sldId id="296" r:id="rId25"/>
    <p:sldId id="318" r:id="rId26"/>
    <p:sldId id="319" r:id="rId27"/>
    <p:sldId id="321" r:id="rId28"/>
    <p:sldId id="322" r:id="rId29"/>
    <p:sldId id="323" r:id="rId30"/>
    <p:sldId id="288" r:id="rId31"/>
    <p:sldId id="329" r:id="rId3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EF85750-DEA7-544B-B421-5CFCC08B4EBF}">
          <p14:sldIdLst>
            <p14:sldId id="327"/>
            <p14:sldId id="330"/>
            <p14:sldId id="331"/>
            <p14:sldId id="332"/>
            <p14:sldId id="298"/>
            <p14:sldId id="262"/>
            <p14:sldId id="263"/>
            <p14:sldId id="299"/>
            <p14:sldId id="302"/>
            <p14:sldId id="264"/>
            <p14:sldId id="266"/>
            <p14:sldId id="265"/>
            <p14:sldId id="276"/>
            <p14:sldId id="303"/>
            <p14:sldId id="293"/>
            <p14:sldId id="277"/>
            <p14:sldId id="284"/>
            <p14:sldId id="308"/>
          </p14:sldIdLst>
        </p14:section>
        <p14:section name="x" id="{254702F4-9E2F-8647-A1AF-1B0457291759}">
          <p14:sldIdLst>
            <p14:sldId id="317"/>
            <p14:sldId id="294"/>
            <p14:sldId id="296"/>
            <p14:sldId id="318"/>
            <p14:sldId id="319"/>
            <p14:sldId id="321"/>
            <p14:sldId id="322"/>
            <p14:sldId id="323"/>
            <p14:sldId id="288"/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53"/>
    <p:restoredTop sz="85154"/>
  </p:normalViewPr>
  <p:slideViewPr>
    <p:cSldViewPr snapToGrid="0" snapToObjects="1">
      <p:cViewPr>
        <p:scale>
          <a:sx n="82" d="100"/>
          <a:sy n="82" d="100"/>
        </p:scale>
        <p:origin x="1992" y="4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20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rshahindupur09/SpaceX-Project/blob/main/3_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rshahindupur09/SpaceX-Project/blob/main/4_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rshahindupur09/SpaceX-Project/blob/main/5_jupyter-labs-eda-sql-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rshahindupur09/SpaceX-Project/blob/main/7_SpaceX_Machine_Learning_Prediction_Part_5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acexdata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List_of_Falcon_9_and_Falcon_Heavy_launche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https://github.com/varshahindupur09/SpaceX-Project/blob/main/3_labs-jupyter-spacex-Data%20wrangling.ipynb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of launches on each site is calculated:</a:t>
            </a:r>
          </a:p>
          <a:p>
            <a:pPr lvl="2"/>
            <a:r>
              <a:rPr lang="en-US" sz="1600" dirty="0"/>
              <a:t>CCAFS SLC 40 -</a:t>
            </a:r>
            <a:r>
              <a:rPr lang="en-US" sz="1600" dirty="0">
                <a:sym typeface="Wingdings" pitchFamily="2" charset="2"/>
              </a:rPr>
              <a:t> </a:t>
            </a:r>
            <a:r>
              <a:rPr lang="en-US" sz="1600" dirty="0"/>
              <a:t>55 </a:t>
            </a:r>
          </a:p>
          <a:p>
            <a:pPr lvl="2"/>
            <a:r>
              <a:rPr lang="en-US" sz="1600" dirty="0"/>
              <a:t>KSC LC 39A --</a:t>
            </a:r>
            <a:r>
              <a:rPr lang="en-US" sz="1600" dirty="0">
                <a:sym typeface="Wingdings" pitchFamily="2" charset="2"/>
              </a:rPr>
              <a:t> </a:t>
            </a:r>
            <a:r>
              <a:rPr lang="en-US" sz="1600" dirty="0"/>
              <a:t>22 </a:t>
            </a:r>
          </a:p>
          <a:p>
            <a:pPr lvl="2"/>
            <a:r>
              <a:rPr lang="en-US" sz="1600" dirty="0"/>
              <a:t>VAFB SLC 4E -</a:t>
            </a:r>
            <a:r>
              <a:rPr lang="en-US" sz="1600" dirty="0">
                <a:sym typeface="Wingdings" pitchFamily="2" charset="2"/>
              </a:rPr>
              <a:t> </a:t>
            </a:r>
            <a:r>
              <a:rPr lang="en-US" sz="1600" dirty="0"/>
              <a:t>13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of Orbit occurrences is calculated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of each occurrence of mission outcomes is calculated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”Class” column is created to store the landing outcomes – success / failure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6"/>
            <a:ext cx="9745589" cy="493838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hlinkClick r:id="rId3"/>
              </a:rPr>
              <a:t>https://github.com/varshahindupur09/SpaceX-Project/blob/main/4_jupyter-labs-eda-dataviz.ipynb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Plotted Graphs: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v/s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v/s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v/s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Analyzing Success Rate of Each Orbit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v/s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v/s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Annual Trend for Launch Success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96609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hlinkClick r:id="rId3"/>
              </a:rPr>
              <a:t>https://github.com/varshahindupur09/SpaceX-Project/blob/main/5_jupyter-labs-eda-sql-sqllite.ipynb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Executed: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-apple-system"/>
              </a:rPr>
              <a:t>A</a:t>
            </a:r>
            <a:r>
              <a:rPr lang="en-US" sz="1800" i="0" dirty="0">
                <a:effectLst/>
                <a:latin typeface="-apple-system"/>
              </a:rPr>
              <a:t>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D</a:t>
            </a:r>
            <a:r>
              <a:rPr lang="en-US" sz="1800" i="0" dirty="0">
                <a:effectLst/>
                <a:latin typeface="Abadi" panose="020B0604020104020204" pitchFamily="34" charset="0"/>
              </a:rPr>
              <a:t>ate when the first successful landing outcome in the ground pad was achieved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And more…..</a:t>
            </a:r>
            <a:endParaRPr lang="en-US" sz="1800" i="0" dirty="0">
              <a:effectLst/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394847"/>
            <a:ext cx="5995583" cy="48315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/>
              <a:t>Github</a:t>
            </a:r>
            <a:r>
              <a:rPr lang="en-US" dirty="0"/>
              <a:t> URL: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/varshahindupur09/SpaceX-Project/blob/main/6_lab_jupyter_launch_site_location.ipynb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BFA52D-6A5D-2B83-6B9E-ABA64908E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783" y="1087699"/>
            <a:ext cx="52197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/varshahindupur09/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SpaceXProject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/blob/main/6_lab_jupyter_launch_site_location.ipynb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https://github.com/varshahindupur09/SpaceX-Project/blob/main/7_SpaceX_Machine_Learning_Prediction_Part_5.jupyterlite.ipynb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* Accuracy of all models was 94% except decision tree which was 83%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collected from Space X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api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available at  “</a:t>
            </a:r>
            <a:r>
              <a:rPr lang="en-US" sz="6600" b="0" i="0" dirty="0">
                <a:solidFill>
                  <a:srgbClr val="212121"/>
                </a:solidFill>
                <a:effectLst/>
                <a:latin typeface="IBMPlexMono"/>
              </a:rPr>
              <a:t>https://</a:t>
            </a:r>
            <a:r>
              <a:rPr lang="en-US" sz="6600" b="0" i="0" dirty="0" err="1">
                <a:solidFill>
                  <a:srgbClr val="212121"/>
                </a:solidFill>
                <a:effectLst/>
                <a:latin typeface="IBMPlexMono"/>
              </a:rPr>
              <a:t>api.spacexdata.com</a:t>
            </a:r>
            <a:r>
              <a:rPr lang="en-US" sz="6600" b="0" i="0" dirty="0">
                <a:solidFill>
                  <a:srgbClr val="212121"/>
                </a:solidFill>
                <a:effectLst/>
                <a:latin typeface="IBMPlexMono"/>
              </a:rPr>
              <a:t>/v3”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processed, cleaned and landing outcomes are identified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Different classification models – Logistic Regression, SVM (Support Vector Machine), Decision Tree, K Nearest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Neighbours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– models are used to predict landing outcomes. Furthermore, best hyperparameters are found as well as which model is performing better is judged by finding their accuracy score (percentage).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latin typeface="Abadi" panose="020B0604020104020204" pitchFamily="34" charset="0"/>
              </a:rPr>
              <a:t>Stage 1: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Data is collected from API and information is collected via </a:t>
            </a:r>
            <a:r>
              <a:rPr lang="en-US" sz="1800" b="0" i="0" dirty="0">
                <a:effectLst/>
                <a:latin typeface="-apple-system"/>
              </a:rPr>
              <a:t> </a:t>
            </a:r>
            <a:r>
              <a:rPr lang="en-US" sz="1800" b="0" i="0" u="sng" dirty="0">
                <a:effectLst/>
                <a:latin typeface="-apple-system"/>
                <a:hlinkClick r:id="rId3"/>
              </a:rPr>
              <a:t>https://docs.spacexdata.com/</a:t>
            </a:r>
            <a:endParaRPr lang="en-US" sz="1800" b="0" i="0" u="sng" dirty="0">
              <a:effectLst/>
              <a:latin typeface="-apple-system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Rocket, Payloads, Launchpad and cores information is kept for further analyzing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latin typeface="Abadi" panose="020B0604020104020204" pitchFamily="34" charset="0"/>
              </a:rPr>
              <a:t>Stage 2: </a:t>
            </a:r>
            <a:r>
              <a:rPr lang="en-US" sz="2000" b="0" i="0" dirty="0">
                <a:effectLst/>
                <a:latin typeface="Abadi" panose="020B0604020104020204" pitchFamily="34" charset="0"/>
              </a:rPr>
              <a:t> 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effectLst/>
                <a:latin typeface="Abadi" panose="020B0604020104020204" pitchFamily="34" charset="0"/>
              </a:rPr>
              <a:t>Falcon 9 historical launch records data is collected from a Wikipedia page containing HTML Tables by </a:t>
            </a:r>
            <a:r>
              <a:rPr lang="en-US" sz="1800" b="0" i="0" dirty="0" err="1">
                <a:effectLst/>
                <a:latin typeface="Abadi" panose="020B0604020104020204" pitchFamily="34" charset="0"/>
              </a:rPr>
              <a:t>Webscrapping</a:t>
            </a:r>
            <a:r>
              <a:rPr lang="en-US" sz="1800" b="0" i="0" dirty="0">
                <a:effectLst/>
                <a:latin typeface="Abadi" panose="020B0604020104020204" pitchFamily="34" charset="0"/>
              </a:rPr>
              <a:t> by using beautiful soup and requests libraries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 panose="020B0604020104020204" pitchFamily="34" charset="0"/>
              </a:rPr>
              <a:t>Link: </a:t>
            </a:r>
            <a:r>
              <a:rPr lang="en-US" sz="1800" b="0" i="0" u="none" strike="noStrike" dirty="0">
                <a:effectLst/>
                <a:latin typeface="-apple-system"/>
                <a:hlinkClick r:id="rId4"/>
              </a:rPr>
              <a:t>https://en.wikipedia.org/wiki/List_of_Falcon_9_and_Falcon_Heavy_launches</a:t>
            </a:r>
            <a:endParaRPr lang="en-US" sz="1800" dirty="0"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729536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200" dirty="0" err="1"/>
              <a:t>FlightNumber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Date </a:t>
            </a:r>
          </a:p>
          <a:p>
            <a:pPr marL="0" indent="0">
              <a:buNone/>
            </a:pPr>
            <a:r>
              <a:rPr lang="en-US" sz="1200" dirty="0" err="1"/>
              <a:t>BoosterVersion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 err="1"/>
              <a:t>PayloadMass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Orbit </a:t>
            </a:r>
          </a:p>
          <a:p>
            <a:pPr marL="0" indent="0">
              <a:buNone/>
            </a:pPr>
            <a:r>
              <a:rPr lang="en-US" sz="1200" dirty="0" err="1"/>
              <a:t>LaunchSite</a:t>
            </a:r>
            <a:r>
              <a:rPr lang="en-US" sz="1200" dirty="0"/>
              <a:t> Outcome </a:t>
            </a:r>
          </a:p>
          <a:p>
            <a:pPr marL="0" indent="0">
              <a:buNone/>
            </a:pPr>
            <a:r>
              <a:rPr lang="en-US" sz="1200" dirty="0"/>
              <a:t>Flights </a:t>
            </a:r>
          </a:p>
          <a:p>
            <a:pPr marL="0" indent="0">
              <a:buNone/>
            </a:pPr>
            <a:r>
              <a:rPr lang="en-US" sz="1200" dirty="0" err="1"/>
              <a:t>GridFins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Reused </a:t>
            </a:r>
          </a:p>
          <a:p>
            <a:pPr marL="0" indent="0">
              <a:buNone/>
            </a:pPr>
            <a:r>
              <a:rPr lang="en-US" sz="1200" dirty="0"/>
              <a:t>Legs </a:t>
            </a:r>
          </a:p>
          <a:p>
            <a:pPr marL="0" indent="0">
              <a:buNone/>
            </a:pPr>
            <a:r>
              <a:rPr lang="en-US" sz="1200" dirty="0" err="1"/>
              <a:t>LandingPad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Block</a:t>
            </a:r>
          </a:p>
          <a:p>
            <a:pPr marL="0" indent="0">
              <a:buNone/>
            </a:pPr>
            <a:r>
              <a:rPr lang="en-US" sz="1200" dirty="0" err="1"/>
              <a:t>ReusedCount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Serial </a:t>
            </a:r>
          </a:p>
          <a:p>
            <a:pPr marL="0" indent="0">
              <a:buNone/>
            </a:pPr>
            <a:r>
              <a:rPr lang="en-US" sz="1200" dirty="0"/>
              <a:t>Longitude </a:t>
            </a:r>
          </a:p>
          <a:p>
            <a:pPr marL="0" indent="0">
              <a:buNone/>
            </a:pPr>
            <a:r>
              <a:rPr lang="en-US" sz="1200" dirty="0"/>
              <a:t>Latitude</a:t>
            </a:r>
            <a:endParaRPr lang="en-US" sz="1200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– all this data is collected in the form of an array</a:t>
            </a:r>
          </a:p>
          <a:p>
            <a:r>
              <a:rPr lang="en-US" dirty="0" err="1"/>
              <a:t>Github</a:t>
            </a:r>
            <a:r>
              <a:rPr lang="en-US" dirty="0"/>
              <a:t> URL: </a:t>
            </a:r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/varshahindupur09/SpaceX-Project/blob/main/1_jupyter-labs-spacex-data-collection-api.ipynb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Web Scrapping: All information is collected and stored in dictionary called ‘Launch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Dict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/varshahindupur09/SpaceX-Project/blob/main/2_jupyter-labs-webscraping.ipynb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['Flight No.']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['Launch site']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['Payload']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['Payload mass']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['Orbit']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['Customer']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['Launch outcome']</a:t>
            </a:r>
            <a:r>
              <a:rPr lang="en-US" sz="1600" dirty="0"/>
              <a:t> </a:t>
            </a:r>
            <a:r>
              <a:rPr lang="en-US" sz="1600" b="1" dirty="0">
                <a:effectLst/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['Version Booster']</a:t>
            </a:r>
            <a:r>
              <a:rPr lang="en-US" sz="1600" b="1" dirty="0">
                <a:effectLst/>
              </a:rPr>
              <a:t>=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['Booster landing']</a:t>
            </a:r>
            <a:r>
              <a:rPr lang="en-US" sz="1600" b="1" dirty="0">
                <a:effectLst/>
              </a:rPr>
              <a:t>=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['Date']</a:t>
            </a:r>
            <a:r>
              <a:rPr lang="en-US" sz="1600" b="1" dirty="0">
                <a:effectLst/>
              </a:rPr>
              <a:t>=</a:t>
            </a:r>
            <a:r>
              <a:rPr lang="en-US" sz="1600" dirty="0">
                <a:effectLst/>
              </a:rPr>
              <a:t>[]</a:t>
            </a:r>
            <a:r>
              <a:rPr lang="en-US" sz="16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effectLst/>
              </a:rPr>
              <a:t>launch_dict</a:t>
            </a:r>
            <a:r>
              <a:rPr lang="en-US" sz="1600" dirty="0">
                <a:effectLst/>
              </a:rPr>
              <a:t>['Time']</a:t>
            </a:r>
            <a:r>
              <a:rPr lang="en-US" sz="1600" b="1" dirty="0">
                <a:effectLst/>
              </a:rPr>
              <a:t>=</a:t>
            </a:r>
            <a:r>
              <a:rPr lang="en-US" sz="1600" dirty="0">
                <a:effectLst/>
              </a:rPr>
              <a:t>[]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</TotalTime>
  <Words>1126</Words>
  <Application>Microsoft Macintosh PowerPoint</Application>
  <PresentationFormat>Widescreen</PresentationFormat>
  <Paragraphs>182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-apple-system</vt:lpstr>
      <vt:lpstr>Abadi</vt:lpstr>
      <vt:lpstr>Arial</vt:lpstr>
      <vt:lpstr>Calibri</vt:lpstr>
      <vt:lpstr>IBM Plex Mono SemiBold</vt:lpstr>
      <vt:lpstr>IBMPlexMono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Varsha Hindupur</cp:lastModifiedBy>
  <cp:revision>202</cp:revision>
  <dcterms:created xsi:type="dcterms:W3CDTF">2021-04-29T18:58:34Z</dcterms:created>
  <dcterms:modified xsi:type="dcterms:W3CDTF">2024-01-24T20:34:58Z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